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5" r:id="rId11"/>
    <p:sldId id="282" r:id="rId12"/>
    <p:sldId id="266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1" r:id="rId21"/>
    <p:sldId id="279" r:id="rId22"/>
    <p:sldId id="326" r:id="rId23"/>
    <p:sldId id="328" r:id="rId24"/>
    <p:sldId id="329" r:id="rId25"/>
    <p:sldId id="330" r:id="rId26"/>
    <p:sldId id="332" r:id="rId27"/>
    <p:sldId id="331" r:id="rId28"/>
    <p:sldId id="283" r:id="rId29"/>
    <p:sldId id="287" r:id="rId30"/>
    <p:sldId id="325" r:id="rId31"/>
    <p:sldId id="267" r:id="rId32"/>
    <p:sldId id="288" r:id="rId33"/>
    <p:sldId id="335" r:id="rId34"/>
    <p:sldId id="264" r:id="rId35"/>
    <p:sldId id="268" r:id="rId36"/>
    <p:sldId id="334" r:id="rId37"/>
    <p:sldId id="269" r:id="rId38"/>
    <p:sldId id="318" r:id="rId39"/>
    <p:sldId id="320" r:id="rId40"/>
    <p:sldId id="319" r:id="rId41"/>
    <p:sldId id="321" r:id="rId42"/>
    <p:sldId id="323" r:id="rId43"/>
    <p:sldId id="324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2" y="3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F5722-C9C3-4BE7-A8D6-714EF7D8D13F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8761-EB28-4C54-A60D-00678B8D1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01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28C9E-BD23-4EC5-ABA0-7F414A3CC2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487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C0280-DBD3-4025-9D19-89895534D1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71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C0280-DBD3-4025-9D19-89895534D17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13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C0280-DBD3-4025-9D19-89895534D17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335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C0280-DBD3-4025-9D19-89895534D17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859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C0280-DBD3-4025-9D19-89895534D17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91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28C9E-BD23-4EC5-ABA0-7F414A3CC2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28C9E-BD23-4EC5-ABA0-7F414A3CC2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7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28C9E-BD23-4EC5-ABA0-7F414A3CC2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361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28C9E-BD23-4EC5-ABA0-7F414A3CC25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05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28C9E-BD23-4EC5-ABA0-7F414A3CC2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15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28C9E-BD23-4EC5-ABA0-7F414A3CC25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99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C0280-DBD3-4025-9D19-89895534D1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27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C0280-DBD3-4025-9D19-89895534D1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29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F9559-6366-EAA7-F23A-965EAB3B8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C17B10-2B5F-5A50-CF1A-4EE712A69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741FCD-8BBA-4C4A-F391-46B25041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E53748-5C41-DB4F-2B74-CB55B6C6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6BD6D1-BADD-EB81-4D0E-327B60E9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55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54E1F-4B44-6CF3-69F0-52BF0287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B7883D-0618-0C75-350E-D377D51ED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6B6640-B5FC-0C43-5AF9-1A3809E3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4AF08-1116-78A1-AB1B-A3E40E95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34F5D-DB00-6486-9069-F18215C6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6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5EE597-F0CF-FC3C-1DE5-B592CBB5B6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2E78D2-AE9D-5728-4945-F8C0F43A5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E0D8F5-BC38-85C2-FC82-DEF11EA5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1B8985-56B0-A009-6E67-D250B1D2A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31B15-F342-DD01-3037-B753D85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3189E-8365-3713-E4B8-BED1552A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C5EEA-8FE4-82DB-0764-1627D332A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4CB3-E539-AE4F-588E-A149F9E7C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D755B6-5482-0897-2A10-7820E23E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EC673-72B4-7A29-9D07-30E860A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4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B3DD3-AD49-5E27-97A7-46576BDA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FA3C0B-BD92-D021-3902-72D45FF8E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853A4-986D-524B-E6FC-C1B55EDB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B178BE-8137-DB2B-C1B4-98718067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9918B4-5718-ECD5-3239-AF6E09E9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56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243D2-3999-B781-4621-4581B199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9716C-1CB3-CEEF-368F-2294F3989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74C481-6750-7F05-E26A-8FD767C24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011AFD-9CF9-FBAE-59FA-F0F3743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839889-CAE6-3ACB-A80A-2B162CB2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FE1FF7-A840-2F15-E501-856F1AF1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92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05014-3A6A-D515-70A7-8122A865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72BCB4-BF6D-925D-AC03-72FD55335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5381A6-A658-AFF5-62A8-8F65588FB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2C7E41-4813-0567-FA87-1FC2FB08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DD0227-187A-EE44-15EA-4302F5F5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119D1B-0E2E-EB8A-DD3D-3A2A76FB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B7F0C7-6F30-AABB-55BC-3FC8BB36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E13BBC-2432-5B56-BC3B-642C7A07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37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22F63-1189-C6E6-E5B9-94EF6FE2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DDFC89-E3FB-28CC-FE53-661B5A72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D88E2D-76C3-7BCD-D1D7-2E11DF76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FD2299-E2FD-7765-1E2E-5699862D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99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C127CA-45C8-0702-6FF9-A18F99F0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7DD75E-BCB3-16AA-9541-743F543C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FA7813-5F9D-76F8-BF68-01E98316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3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8E400-FC5F-AE9B-ED60-A429F6E5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56C36-F390-83D8-0122-9DF784047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0A3568-A52A-3107-B670-50D8B5DFB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61E60B-6EF1-6466-CEDD-C3848003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DAF38E-7155-2D7E-8790-408CC7C4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631387-DDB3-3D2F-D89D-C42106BF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253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DCC0C-EB60-5A8F-EA2A-846574DF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C17FFF-25F0-DD23-9AD9-573AE9F4E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A0CD84-E6E3-5B3D-A7D1-C7663CA36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00D60A-9B1A-B8FD-5AD9-A5B9E3F29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EFA7E8-28BE-1CE2-CE71-AA285EC4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FE80D6-2140-6F57-EBAE-8363ACA2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52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22331F-123A-5E53-0AF3-CC63464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D40714-0326-109F-F042-F97ADBE7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91786-DFCB-BEA4-1E2E-E07D89CDC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26BDB-99A7-4CF5-9E7A-2D78F82C344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9A70F-0800-3665-5BD6-29FE96ED9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04F5B-E444-CAC5-D37B-9F7D6BA74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A138D-1354-4BAC-9966-CF43B085D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4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2DE30-7585-76C7-B336-D886D6C6A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err="1">
                <a:latin typeface="Linux Biolinum" panose="02000503000000000000" pitchFamily="2" charset="0"/>
              </a:rPr>
              <a:t>NeRF</a:t>
            </a:r>
            <a:r>
              <a:rPr lang="en-US" altLang="zh-CN" sz="7200" dirty="0">
                <a:latin typeface="Linux Biolinum" panose="02000503000000000000" pitchFamily="2" charset="0"/>
              </a:rPr>
              <a:t> Variations</a:t>
            </a:r>
            <a:endParaRPr lang="zh-CN" altLang="en-US" sz="7200" dirty="0">
              <a:latin typeface="Linux Biolinum" panose="02000503000000000000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BCEF93-727B-C47E-5653-162271C13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Cambria" panose="02040503050406030204" pitchFamily="18" charset="0"/>
                <a:ea typeface="Cambria" panose="02040503050406030204" pitchFamily="18" charset="0"/>
              </a:rPr>
              <a:t>CS276: computer photography </a:t>
            </a:r>
            <a:endParaRPr lang="zh-CN" altLang="en-US" sz="2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690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PlenOctrees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Sparsity prior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Encourage empty space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unobserved regions, background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90CB70-B1B6-7598-40A3-B8E6710EB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1582"/>
            <a:ext cx="6616877" cy="27964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572714-3139-C65E-FCC0-0D87A5F8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33" y="2459324"/>
            <a:ext cx="3776454" cy="10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6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PlenOctrees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Real time rendering!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150 fps (depend on scene)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Rendering is still differentiable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Early stop &amp; fine-tune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DDABA6-54FA-8B82-1A0E-0CB8130A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8" y="3132568"/>
            <a:ext cx="5495925" cy="2819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765B8BB-36B2-E9D5-6E16-CC0FB70AFF3E}"/>
              </a:ext>
            </a:extLst>
          </p:cNvPr>
          <p:cNvSpPr txBox="1"/>
          <p:nvPr/>
        </p:nvSpPr>
        <p:spPr>
          <a:xfrm>
            <a:off x="8171848" y="2079057"/>
            <a:ext cx="195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加载项 5" title="Web Viewer">
                <a:extLst>
                  <a:ext uri="{FF2B5EF4-FFF2-40B4-BE49-F238E27FC236}">
                    <a16:creationId xmlns:a16="http://schemas.microsoft.com/office/drawing/2014/main" id="{5DA07544-A61B-41FA-A0C5-ADF7F5867E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5533" y="0"/>
              <a:ext cx="6426467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加载项 5" title="Web Viewer">
                <a:extLst>
                  <a:ext uri="{FF2B5EF4-FFF2-40B4-BE49-F238E27FC236}">
                    <a16:creationId xmlns:a16="http://schemas.microsoft.com/office/drawing/2014/main" id="{5DA07544-A61B-41FA-A0C5-ADF7F5867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5533" y="0"/>
                <a:ext cx="6426467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86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Plenoxels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Rendering is still differentiable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  <a:cs typeface="Linux Biolinum" panose="02000503000000000000" pitchFamily="2" charset="0"/>
              </a:rPr>
              <a:t>Directly optimize sparse voxel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Course to fine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</a:rPr>
              <a:t>Trilinear interpolation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</a:rPr>
              <a:t>Density thresholding</a:t>
            </a:r>
          </a:p>
          <a:p>
            <a:pPr lvl="1"/>
            <a:r>
              <a:rPr lang="en-US" altLang="zh-CN" sz="2000" dirty="0">
                <a:latin typeface="Linux Biolinum" panose="02000503000000000000" pitchFamily="2" charset="0"/>
              </a:rPr>
              <a:t>Refine &amp; </a:t>
            </a:r>
            <a:r>
              <a:rPr lang="en-US" altLang="zh-CN" sz="2000" dirty="0" err="1">
                <a:latin typeface="Linux Biolinum" panose="02000503000000000000" pitchFamily="2" charset="0"/>
              </a:rPr>
              <a:t>upsampling</a:t>
            </a:r>
            <a:endParaRPr lang="en-US" altLang="zh-CN" sz="2000" dirty="0">
              <a:latin typeface="Linux Biolinum" panose="02000503000000000000" pitchFamily="2" charset="0"/>
            </a:endParaRPr>
          </a:p>
          <a:p>
            <a:pPr lvl="1"/>
            <a:endParaRPr lang="en-US" altLang="zh-CN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pPr lvl="1"/>
            <a:endParaRPr lang="en-US" altLang="zh-CN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645610-EA71-47AA-A4D8-66660817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7602"/>
            <a:ext cx="8541488" cy="25852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176B60-8A90-109D-82CE-D40DD5ACF803}"/>
              </a:ext>
            </a:extLst>
          </p:cNvPr>
          <p:cNvSpPr txBox="1"/>
          <p:nvPr/>
        </p:nvSpPr>
        <p:spPr>
          <a:xfrm>
            <a:off x="709863" y="6376074"/>
            <a:ext cx="6097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Plenoxels</a:t>
            </a:r>
            <a:r>
              <a:rPr lang="en-US" altLang="zh-CN" sz="1400" dirty="0"/>
              <a:t>: Radiance Fields without Neural Networks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465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Over-parameterized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300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3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grid with 27 channels has &gt;700M parameters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one hundred 800 × 800 images provide only 64M pixels</a:t>
                </a:r>
              </a:p>
              <a:p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TV loss</a:t>
                </a:r>
              </a:p>
              <a:p>
                <a:pPr lvl="1"/>
                <a:endParaRPr lang="en-US" altLang="zh-CN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pPr lvl="1"/>
                <a:endParaRPr lang="en-US" altLang="zh-CN" sz="20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1043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9160D60-7989-1148-4E7E-DC0B7245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67" y="2645330"/>
            <a:ext cx="6393712" cy="10777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F12E1B-1ACF-FB16-3C3F-9A5618D6E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2" y="3834000"/>
            <a:ext cx="7421526" cy="28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1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Plenoxels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15 fps</a:t>
            </a:r>
          </a:p>
          <a:p>
            <a:pPr lvl="1"/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can convert to a </a:t>
            </a:r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Plenoctree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 for higher rendering speed</a:t>
            </a:r>
          </a:p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Space versus Time</a:t>
            </a:r>
          </a:p>
          <a:p>
            <a:pPr lvl="1"/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Plenoctree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 ~2GB</a:t>
            </a:r>
          </a:p>
          <a:p>
            <a:pPr lvl="1"/>
            <a:r>
              <a:rPr lang="en-US" altLang="zh-CN" dirty="0" err="1">
                <a:latin typeface="Linux Biolinum" panose="02000503000000000000" pitchFamily="2" charset="0"/>
              </a:rPr>
              <a:t>Plenoxel</a:t>
            </a:r>
            <a:r>
              <a:rPr lang="en-US" altLang="zh-CN" dirty="0">
                <a:latin typeface="Linux Biolinum" panose="02000503000000000000" pitchFamily="2" charset="0"/>
              </a:rPr>
              <a:t> ~700MB</a:t>
            </a:r>
          </a:p>
          <a:p>
            <a:pPr lvl="1"/>
            <a:endParaRPr lang="en-US" altLang="zh-CN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pPr lvl="1"/>
            <a:endParaRPr lang="en-US" altLang="zh-CN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7" name="fastopt">
            <a:hlinkClick r:id="" action="ppaction://media"/>
            <a:extLst>
              <a:ext uri="{FF2B5EF4-FFF2-40B4-BE49-F238E27FC236}">
                <a16:creationId xmlns:a16="http://schemas.microsoft.com/office/drawing/2014/main" id="{06341CF5-3420-888B-B873-23B3E19DE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9787" y="2738387"/>
            <a:ext cx="6674645" cy="37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PlenOctrees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 &amp; </a:t>
            </a:r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Plenoxels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For now we have satisfying training speed and real time rendering</a:t>
            </a:r>
          </a:p>
          <a:p>
            <a:pPr lvl="1"/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10 mins training (</a:t>
            </a:r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plenoxel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)</a:t>
            </a:r>
          </a:p>
          <a:p>
            <a:pPr lvl="1"/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150 fps (</a:t>
            </a:r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plenoctree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)</a:t>
            </a:r>
          </a:p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Space versus Time</a:t>
            </a:r>
          </a:p>
          <a:p>
            <a:pPr lvl="1"/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Plenoctree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 ~2GB</a:t>
            </a:r>
          </a:p>
          <a:p>
            <a:pPr lvl="2"/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Web renderer version</a:t>
            </a:r>
            <a:r>
              <a:rPr lang="en-US" altLang="zh-CN" dirty="0"/>
              <a:t>,(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median-cut algorithm &amp; DEFLATE algorithm)</a:t>
            </a:r>
          </a:p>
          <a:p>
            <a:pPr lvl="2"/>
            <a:r>
              <a:rPr lang="en-US" altLang="zh-CN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34-125MB at the cost of 0.5-1.5 dB in PSNR</a:t>
            </a:r>
            <a:endParaRPr lang="en-US" altLang="zh-CN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pPr lvl="1"/>
            <a:r>
              <a:rPr lang="en-US" altLang="zh-CN" dirty="0" err="1">
                <a:latin typeface="Linux Biolinum" panose="02000503000000000000" pitchFamily="2" charset="0"/>
              </a:rPr>
              <a:t>Plenoxel</a:t>
            </a:r>
            <a:r>
              <a:rPr lang="en-US" altLang="zh-CN" dirty="0">
                <a:latin typeface="Linux Biolinum" panose="02000503000000000000" pitchFamily="2" charset="0"/>
              </a:rPr>
              <a:t> ~700MB</a:t>
            </a:r>
          </a:p>
          <a:p>
            <a:pPr lvl="1"/>
            <a:r>
              <a:rPr lang="en-US" altLang="zh-CN" dirty="0">
                <a:latin typeface="Linux Biolinum" panose="02000503000000000000" pitchFamily="2" charset="0"/>
              </a:rPr>
              <a:t>Can we do better?</a:t>
            </a:r>
          </a:p>
          <a:p>
            <a:endParaRPr lang="en-US" altLang="zh-CN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pPr lvl="1"/>
            <a:endParaRPr lang="en-US" altLang="zh-CN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8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TensoRF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We want a more compact representation</a:t>
            </a:r>
          </a:p>
          <a:p>
            <a:pPr lvl="1"/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Fewer parameters</a:t>
            </a:r>
          </a:p>
          <a:p>
            <a:pPr lvl="1"/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Storage efficiency</a:t>
            </a:r>
          </a:p>
          <a:p>
            <a:pPr lvl="1"/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Reduce over-parameterized problem</a:t>
            </a:r>
          </a:p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Low rank</a:t>
            </a:r>
            <a:r>
              <a:rPr lang="zh-CN" altLang="en-US" dirty="0">
                <a:latin typeface="Linux Biolinum" panose="02000503000000000000" pitchFamily="2" charset="0"/>
                <a:cs typeface="Linux Biolinum" panose="02000503000000000000" pitchFamily="2" charset="0"/>
              </a:rPr>
              <a:t> </a:t>
            </a:r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constraints</a:t>
            </a:r>
          </a:p>
          <a:p>
            <a:endParaRPr lang="en-US" altLang="zh-CN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pPr lvl="1"/>
            <a:endParaRPr lang="en-US" altLang="zh-CN" sz="20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ACEF7E-B004-D7F2-2082-128828C0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89" r="370"/>
          <a:stretch/>
        </p:blipFill>
        <p:spPr>
          <a:xfrm>
            <a:off x="1090004" y="4189227"/>
            <a:ext cx="9974946" cy="25588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B01766-18BE-3DB6-F175-D8595F573333}"/>
              </a:ext>
            </a:extLst>
          </p:cNvPr>
          <p:cNvSpPr txBox="1"/>
          <p:nvPr/>
        </p:nvSpPr>
        <p:spPr>
          <a:xfrm>
            <a:off x="801154" y="6484228"/>
            <a:ext cx="6097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TensoRF</a:t>
            </a:r>
            <a:r>
              <a:rPr lang="en-US" altLang="zh-CN" sz="1400" dirty="0"/>
              <a:t>: Tensorial Radiance Fields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6321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Tensor decomposition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Tensor – multidimensional array</a:t>
                </a:r>
              </a:p>
              <a:p>
                <a:pPr lvl="1"/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Vector – 1 dimension array </a:t>
                </a:r>
              </a:p>
              <a:p>
                <a:pPr lvl="1"/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Matrix – 2 dimension array </a:t>
                </a:r>
              </a:p>
              <a:p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CP decomposition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𝒳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𝑖𝑗𝑘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</a:p>
              <a:p>
                <a:pPr lvl="1"/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The minimal R is called the rank of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𝒳</m:t>
                    </m:r>
                  </m:oMath>
                </a14:m>
                <a:endParaRPr lang="en-US" altLang="zh-CN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pPr lvl="1"/>
                <a:endParaRPr lang="en-US" altLang="zh-CN" sz="20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29EEA0C-8822-2599-7023-E199EB7CA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9" r="370"/>
          <a:stretch/>
        </p:blipFill>
        <p:spPr>
          <a:xfrm>
            <a:off x="1090004" y="4189227"/>
            <a:ext cx="9974946" cy="2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8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Tensor decomposition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CP decomposition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</m:t>
                            </m:r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nary>
                  </m:oMath>
                </a14:m>
                <a:endParaRPr lang="en-US" altLang="zh-CN" sz="20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r>
                  <a:rPr lang="en-US" altLang="zh-CN" sz="2400" dirty="0">
                    <a:latin typeface="Linux Biolinum" panose="02000503000000000000" pitchFamily="2" charset="0"/>
                  </a:rPr>
                  <a:t>VM decomposition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3"/>
                <a:stretch>
                  <a:fillRect l="-1043" t="-3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0C37C43-313C-A157-F79E-F999E7534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5999"/>
            <a:ext cx="12192000" cy="15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98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TensoRF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Density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𝜎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</a:p>
              <a:p>
                <a:r>
                  <a:rPr lang="en-US" altLang="zh-CN" dirty="0">
                    <a:latin typeface="Linux Biolinum" panose="02000503000000000000" pitchFamily="2" charset="0"/>
                  </a:rPr>
                  <a:t>Color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</a:p>
              <a:p>
                <a:r>
                  <a:rPr lang="en-US" altLang="zh-CN" dirty="0">
                    <a:latin typeface="Linux Biolinum" panose="02000503000000000000" pitchFamily="2" charset="0"/>
                  </a:rPr>
                  <a:t>decoding function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altLang="zh-CN" b="0" dirty="0">
                  <a:latin typeface="Linux Biolinum" panose="02000503000000000000" pitchFamily="2" charset="0"/>
                </a:endParaRPr>
              </a:p>
              <a:p>
                <a:pPr lvl="1"/>
                <a:r>
                  <a:rPr lang="en-US" altLang="zh-CN" dirty="0">
                    <a:latin typeface="Linux Biolinum" panose="02000503000000000000" pitchFamily="2" charset="0"/>
                  </a:rPr>
                  <a:t>Small MLP</a:t>
                </a:r>
              </a:p>
              <a:p>
                <a:pPr lvl="1"/>
                <a:r>
                  <a:rPr lang="en-US" altLang="zh-CN" b="0" dirty="0">
                    <a:latin typeface="Linux Biolinum" panose="02000503000000000000" pitchFamily="2" charset="0"/>
                  </a:rPr>
                  <a:t>SH functions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3"/>
                <a:stretch>
                  <a:fillRect l="-1043" t="-1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4E87FBA-8224-1125-A808-0DDFFA8AC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4" r="444" b="1720"/>
          <a:stretch/>
        </p:blipFill>
        <p:spPr>
          <a:xfrm>
            <a:off x="838200" y="3707218"/>
            <a:ext cx="9943214" cy="31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3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Sampling Strategies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00"/>
            <a:ext cx="10515600" cy="4860000"/>
          </a:xfrm>
        </p:spPr>
        <p:txBody>
          <a:bodyPr/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Monte Carlo Integral.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Stratified sampling.</a:t>
            </a: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Importance sampling.</a:t>
            </a:r>
          </a:p>
          <a:p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EE29B3-518D-44BF-A9CA-41B5BB21B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7" y="2299023"/>
            <a:ext cx="1581150" cy="1628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632FB6-7D47-4945-9742-5F413F89C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115" y="2365697"/>
            <a:ext cx="1485900" cy="1495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D1DF0E-D889-4854-8CBB-598012685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7" y="4446000"/>
            <a:ext cx="790809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3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TensoRF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Density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𝜎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</a:p>
              <a:p>
                <a:r>
                  <a:rPr lang="en-US" altLang="zh-CN" dirty="0">
                    <a:latin typeface="Linux Biolinum" panose="02000503000000000000" pitchFamily="2" charset="0"/>
                  </a:rPr>
                  <a:t>Color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" panose="02000503000000000000" pitchFamily="2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3"/>
                <a:stretch>
                  <a:fillRect l="-1043" t="-1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573C916-94C1-9E6A-02C6-827AF70F1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65401"/>
            <a:ext cx="8903480" cy="392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TensoRF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Similar </a:t>
            </a:r>
            <a:r>
              <a:rPr lang="en-US" altLang="zh-CN" dirty="0">
                <a:latin typeface="Linux Biolinum" panose="02000503000000000000" pitchFamily="2" charset="0"/>
              </a:rPr>
              <a:t>regularization in </a:t>
            </a:r>
            <a:r>
              <a:rPr lang="en-US" altLang="zh-CN" dirty="0" err="1">
                <a:latin typeface="Linux Biolinum" panose="02000503000000000000" pitchFamily="2" charset="0"/>
              </a:rPr>
              <a:t>PlenOctrees</a:t>
            </a:r>
            <a:r>
              <a:rPr lang="en-US" altLang="zh-CN" dirty="0">
                <a:latin typeface="Linux Biolinum" panose="02000503000000000000" pitchFamily="2" charset="0"/>
              </a:rPr>
              <a:t> &amp; </a:t>
            </a:r>
            <a:r>
              <a:rPr lang="en-US" altLang="zh-CN" dirty="0" err="1">
                <a:latin typeface="Linux Biolinum" panose="02000503000000000000" pitchFamily="2" charset="0"/>
              </a:rPr>
              <a:t>Plenoxels</a:t>
            </a:r>
            <a:endParaRPr lang="en-US" altLang="zh-CN" dirty="0">
              <a:latin typeface="Linux Biolinum" panose="02000503000000000000" pitchFamily="2" charset="0"/>
            </a:endParaRPr>
          </a:p>
          <a:p>
            <a:pPr lvl="1"/>
            <a:r>
              <a:rPr lang="en-US" altLang="zh-CN" dirty="0">
                <a:latin typeface="Linux Biolinum" panose="02000503000000000000" pitchFamily="2" charset="0"/>
              </a:rPr>
              <a:t>TV loss</a:t>
            </a:r>
          </a:p>
          <a:p>
            <a:pPr lvl="1"/>
            <a:r>
              <a:rPr lang="en-US" altLang="zh-CN" b="0" dirty="0">
                <a:latin typeface="Linux Biolinum" panose="02000503000000000000" pitchFamily="2" charset="0"/>
              </a:rPr>
              <a:t>L1 sparsity loss</a:t>
            </a:r>
          </a:p>
          <a:p>
            <a:pPr lvl="1"/>
            <a:r>
              <a:rPr lang="en-US" altLang="zh-CN" dirty="0">
                <a:latin typeface="Linux Biolinum" panose="02000503000000000000" pitchFamily="2" charset="0"/>
              </a:rPr>
              <a:t>Coarse-to-fine reconstruction</a:t>
            </a:r>
            <a:endParaRPr lang="en-US" altLang="zh-CN" b="0" dirty="0">
              <a:latin typeface="Linux Biolinum" panose="02000503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D01215-0A62-CA23-C5B2-3597DBAC4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1"/>
          <a:stretch/>
        </p:blipFill>
        <p:spPr bwMode="auto">
          <a:xfrm>
            <a:off x="662945" y="3429000"/>
            <a:ext cx="5433055" cy="26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364E4C-9782-02E6-36FA-A92D64C0F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255" y="2986533"/>
            <a:ext cx="5853154" cy="33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95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64D1F-97B8-FF22-EE06-5C9FE22D3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091" y="306622"/>
            <a:ext cx="9662491" cy="1477411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b="1" i="0" dirty="0">
                <a:solidFill>
                  <a:srgbClr val="222222"/>
                </a:solidFill>
                <a:effectLst/>
                <a:latin typeface="Harding"/>
              </a:rPr>
              <a:t>Discovering faster matrix multiplication algorithms with reinforcement learning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0E015C-2FD2-B801-CD9A-1EB5D6B9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807" y="1784033"/>
            <a:ext cx="3914533" cy="47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9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3105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Represent matrix multiplication with tensor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Get efficient matrix multiplication algorithms from tensor decomposition!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Apply reinforcement learning to do decomposition tensor</a:t>
            </a:r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9C2ECA-268A-BE55-E11B-1EEC3DED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11" y="2400300"/>
            <a:ext cx="10005978" cy="375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2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F39C2A-9451-F684-F501-9EC1CF16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6804"/>
            <a:ext cx="10515600" cy="4351338"/>
          </a:xfrm>
        </p:spPr>
        <p:txBody>
          <a:bodyPr/>
          <a:lstStyle/>
          <a:p>
            <a:r>
              <a:rPr lang="en-US" altLang="zh-CN" sz="2400" dirty="0">
                <a:latin typeface="Linux Biolinum" panose="02000503000000000000" pitchFamily="2" charset="0"/>
              </a:rPr>
              <a:t>represent the 2 × 2 matrix multiplication operation as a 3D tensor of size 4 × 4 × 4</a:t>
            </a:r>
            <a:endParaRPr lang="zh-CN" altLang="en-US" sz="2400" dirty="0">
              <a:latin typeface="Linux Biolinum" panose="02000503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CEE049-33C6-EC0C-BEAB-577821E0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96" y="1689858"/>
            <a:ext cx="6079015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33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F39C2A-9451-F684-F501-9EC1CF16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6804"/>
            <a:ext cx="10515600" cy="4351338"/>
          </a:xfrm>
        </p:spPr>
        <p:txBody>
          <a:bodyPr/>
          <a:lstStyle/>
          <a:p>
            <a:r>
              <a:rPr lang="en-US" altLang="zh-CN" sz="2800" dirty="0">
                <a:latin typeface="Linux Biolinum" panose="02000503000000000000" pitchFamily="2" charset="0"/>
                <a:cs typeface="Linux Biolinum" panose="02000503000000000000" pitchFamily="2" charset="0"/>
              </a:rPr>
              <a:t>Get matrix multiplication algorithms from tensor decomposition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36BCE46-6790-B399-7C4F-F3ED6334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07" y="1401416"/>
            <a:ext cx="3187420" cy="10102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0A8238-71A4-5E40-5CF8-E3580C18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4" y="2560775"/>
            <a:ext cx="4919364" cy="35766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EDB4A7-0358-7738-B20D-136281D6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518" y="2949097"/>
            <a:ext cx="6725478" cy="26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8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154E6-0CAE-E240-3CD9-B3EAD9037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51" y="834886"/>
            <a:ext cx="8272705" cy="55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86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63803A6-13AB-6D81-E8C1-D48923DF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6" y="1470474"/>
            <a:ext cx="12192000" cy="40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76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Overview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Acceleration</a:t>
            </a:r>
          </a:p>
          <a:p>
            <a:pPr lvl="1"/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</a:rPr>
              <a:t>PlenOctrees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Linux Biolinum" panose="02000503000000000000" pitchFamily="2" charset="0"/>
            </a:endParaRPr>
          </a:p>
          <a:p>
            <a:pPr lvl="1"/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</a:rPr>
              <a:t>Plenoxel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Linux Biolinum" panose="02000503000000000000" pitchFamily="2" charset="0"/>
            </a:endParaRPr>
          </a:p>
          <a:p>
            <a:pPr lvl="1"/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</a:rPr>
              <a:t>TensoRF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Linux Biolinum" panose="02000503000000000000" pitchFamily="2" charset="0"/>
            </a:endParaRP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</a:rPr>
              <a:t>Instant-NGP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cs typeface="Linux Biolinum" panose="02000503000000000000" pitchFamily="2" charset="0"/>
              </a:rPr>
              <a:t>Mobile 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in the Dark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Ref-</a:t>
            </a:r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 in the Wild</a:t>
            </a:r>
          </a:p>
          <a:p>
            <a:r>
              <a:rPr lang="en-US" altLang="zh-CN" sz="2400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PhasoRF</a:t>
            </a:r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652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64D1F-97B8-FF22-EE06-5C9FE22D3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230" y="636103"/>
            <a:ext cx="9662491" cy="1477411"/>
          </a:xfrm>
        </p:spPr>
        <p:txBody>
          <a:bodyPr>
            <a:normAutofit/>
          </a:bodyPr>
          <a:lstStyle/>
          <a:p>
            <a:r>
              <a:rPr lang="en-US" altLang="zh-CN" sz="4000" dirty="0" err="1"/>
              <a:t>NeRF</a:t>
            </a:r>
            <a:r>
              <a:rPr lang="en-US" altLang="zh-CN" sz="4000" dirty="0"/>
              <a:t> in the Dark: High Dynamic Range View Synthesis from Noisy Raw Images </a:t>
            </a:r>
            <a:endParaRPr lang="zh-CN" altLang="en-US" sz="4000" dirty="0"/>
          </a:p>
        </p:txBody>
      </p:sp>
      <p:pic>
        <p:nvPicPr>
          <p:cNvPr id="3" name="rawnerf_16x9_showreel_crf23">
            <a:hlinkClick r:id="" action="ppaction://media"/>
            <a:extLst>
              <a:ext uri="{FF2B5EF4-FFF2-40B4-BE49-F238E27FC236}">
                <a16:creationId xmlns:a16="http://schemas.microsoft.com/office/drawing/2014/main" id="{0B61912B-DAFB-9B28-F292-A0AA7A23A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211351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8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Limitations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Extremely slow for rendering and training</a:t>
            </a:r>
          </a:p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Bad Surface reconstruction</a:t>
            </a:r>
          </a:p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Cannot model reflection and refraction well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Hard to edit the local area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Hard to do relighting / defocus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4426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FDFA2-C44D-BD1D-EE81-EA98EF565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Camera postprocessing pipeline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412F4-B4A9-E23A-B1BC-32990CB2D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high bit-depth digital signal (typically 10 to 14 bits).</a:t>
            </a:r>
          </a:p>
          <a:p>
            <a:r>
              <a:rPr lang="en-US" altLang="zh-CN" dirty="0"/>
              <a:t>Offset by a “black level”  </a:t>
            </a:r>
            <a:r>
              <a:rPr lang="en-US" altLang="zh-CN" dirty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en-US" altLang="zh-CN" dirty="0">
                <a:solidFill>
                  <a:srgbClr val="0070C0"/>
                </a:solidFill>
              </a:rPr>
              <a:t>result here is used to train </a:t>
            </a:r>
            <a:r>
              <a:rPr lang="en-US" altLang="zh-CN" dirty="0" err="1">
                <a:solidFill>
                  <a:srgbClr val="0070C0"/>
                </a:solidFill>
              </a:rPr>
              <a:t>RawNeRF</a:t>
            </a:r>
            <a:r>
              <a:rPr lang="en-US" altLang="zh-CN" dirty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 err="1"/>
              <a:t>Demosaicking</a:t>
            </a:r>
            <a:endParaRPr lang="en-US" altLang="zh-CN" dirty="0"/>
          </a:p>
          <a:p>
            <a:r>
              <a:rPr lang="en-US" altLang="zh-CN" dirty="0"/>
              <a:t>Color correction and white balance</a:t>
            </a:r>
          </a:p>
          <a:p>
            <a:r>
              <a:rPr lang="en-US" altLang="zh-CN" dirty="0"/>
              <a:t>Gamma compression and </a:t>
            </a:r>
            <a:r>
              <a:rPr lang="en-US" altLang="zh-CN" dirty="0" err="1"/>
              <a:t>tonemapping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67CEE1-EC9A-F14A-98ED-055CAB5C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625" y="4181876"/>
            <a:ext cx="2767928" cy="2130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C32A70-7CAF-3CE3-705F-85B456C99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380" y="1275452"/>
            <a:ext cx="1100345" cy="11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65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59A24-768E-D549-80E6-19522E8D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Camera postprocessing pipeline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35B8E1-05A3-E06E-F76D-FB01B70D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88" y="1943099"/>
            <a:ext cx="5408571" cy="4040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286133-CEBB-642A-1CC6-DBAAB9E15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635" y="1847260"/>
            <a:ext cx="5471569" cy="36676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134030-054B-52EC-3EB6-60C0F7702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594" y="5534473"/>
            <a:ext cx="5408571" cy="10866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937CC2-2F1B-EC82-3B23-FA4CBE1EF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882" y="6157096"/>
            <a:ext cx="3859978" cy="5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37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B0F6-3D76-3748-AF97-A4CDEC6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RawNeRF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B51B54-3D39-DBC9-9C72-292F791A3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557" y="1866900"/>
            <a:ext cx="6026644" cy="351063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DB02D8-4FFE-3B78-5B3C-218BDDC7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332" y="1866900"/>
            <a:ext cx="4090653" cy="35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9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A4AAD-C224-E692-F2BA-12290CFA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391A9F-37FE-002E-1F4E-85C695C3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91" y="1393509"/>
            <a:ext cx="7597304" cy="54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34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041CC-C857-07DE-E303-A2C67EF5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D2D616C-9DCF-5FA2-3ADB-073A06FE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09" y="1690688"/>
            <a:ext cx="9958757" cy="448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05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041CC-C857-07DE-E303-A2C67EF5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B866AF-9BB9-ADC6-C33B-03A61C4B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2" y="1985292"/>
            <a:ext cx="4912242" cy="9361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970EE3-593D-596A-4D16-2F53E5835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76" y="2170730"/>
            <a:ext cx="3124198" cy="4721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7C44D9-0A23-629E-A4E2-CCDE63134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44264"/>
            <a:ext cx="4113768" cy="9361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DFB059-23C0-D6EC-2C0B-36AECDF8B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36520"/>
            <a:ext cx="5421965" cy="9480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222875-2BE3-76E8-660E-B1E94ED3A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17" y="4813468"/>
            <a:ext cx="5320922" cy="14916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D9F99C-48B0-76BC-3A23-B8C46F39D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59" y="5131825"/>
            <a:ext cx="3496485" cy="6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A4AAD-C224-E692-F2BA-12290CFA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9FFA20-6B5E-1432-159D-79C8A18BE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81" y="1690688"/>
            <a:ext cx="10473070" cy="47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84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A4AAD-C224-E692-F2BA-12290CFA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519467-257C-5EED-774B-36EE4D5B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1" y="2424148"/>
            <a:ext cx="10350795" cy="19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8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64D1F-97B8-FF22-EE06-5C9FE22D3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230" y="636103"/>
            <a:ext cx="9662491" cy="1477411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Ref-</a:t>
            </a:r>
            <a:r>
              <a:rPr lang="en-US" altLang="zh-CN" sz="4000" dirty="0" err="1"/>
              <a:t>NeRF</a:t>
            </a:r>
            <a:r>
              <a:rPr lang="en-US" altLang="zh-CN" sz="4000" dirty="0"/>
              <a:t>: Structured View-Dependent Appearance for Neural Radiance Fields</a:t>
            </a:r>
            <a:endParaRPr lang="zh-CN" altLang="en-US" sz="4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6C38F2-F01A-E2B3-DFFA-CE840498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454" y="2497667"/>
            <a:ext cx="4107092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8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B0F6-3D76-3748-AF97-A4CDEC6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Ref-</a:t>
            </a:r>
            <a:r>
              <a:rPr lang="en-US" altLang="zh-CN" dirty="0" err="1"/>
              <a:t>NeRF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93E2C4-0EDC-F673-B924-D3C6E7EA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982" y="1612556"/>
            <a:ext cx="3189383" cy="46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0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Limitations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Extremely slow for rendering and training</a:t>
            </a:r>
          </a:p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Bad Surface reconstruction</a:t>
            </a:r>
          </a:p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Cannot model reflection and refraction well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Hard to edit the local area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Hard to do relighting / defocus</a:t>
            </a:r>
          </a:p>
          <a:p>
            <a:r>
              <a:rPr lang="en-US" altLang="zh-CN" sz="2400" dirty="0">
                <a:latin typeface="Linux Biolinum" panose="02000503000000000000" pitchFamily="2" charset="0"/>
                <a:cs typeface="Linux Biolinum" panose="02000503000000000000" pitchFamily="2" charset="0"/>
              </a:rPr>
              <a:t>…</a:t>
            </a:r>
          </a:p>
        </p:txBody>
      </p:sp>
      <p:sp>
        <p:nvSpPr>
          <p:cNvPr id="6" name="图文框 5">
            <a:extLst>
              <a:ext uri="{FF2B5EF4-FFF2-40B4-BE49-F238E27FC236}">
                <a16:creationId xmlns:a16="http://schemas.microsoft.com/office/drawing/2014/main" id="{69927230-A507-F4D2-4F51-CDFC758676CF}"/>
              </a:ext>
            </a:extLst>
          </p:cNvPr>
          <p:cNvSpPr/>
          <p:nvPr/>
        </p:nvSpPr>
        <p:spPr>
          <a:xfrm>
            <a:off x="749507" y="1387535"/>
            <a:ext cx="5748729" cy="493731"/>
          </a:xfrm>
          <a:prstGeom prst="frame">
            <a:avLst>
              <a:gd name="adj1" fmla="val 6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02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B0F6-3D76-3748-AF97-A4CDEC6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Ref-</a:t>
            </a:r>
            <a:r>
              <a:rPr lang="en-US" altLang="zh-CN" dirty="0" err="1"/>
              <a:t>NeRF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7DBC0D-59F5-EC1F-D40D-625FBDA5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86" y="2327629"/>
            <a:ext cx="4366602" cy="27064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A973F3-FD21-2A46-F640-5B1E5ED3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039" y="1187919"/>
            <a:ext cx="2274673" cy="7489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D5F233-0B8A-EC90-F766-0894CFA8F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39" y="2125650"/>
            <a:ext cx="2521809" cy="4609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95C4EB-E219-FC38-BA9F-0FFBEB1A7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807" y="5571977"/>
            <a:ext cx="5077598" cy="658207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57B07C-709D-993E-E3DE-59E0D181A0AD}"/>
              </a:ext>
            </a:extLst>
          </p:cNvPr>
          <p:cNvGrpSpPr/>
          <p:nvPr/>
        </p:nvGrpSpPr>
        <p:grpSpPr>
          <a:xfrm>
            <a:off x="5381366" y="2749751"/>
            <a:ext cx="4072981" cy="2698644"/>
            <a:chOff x="5925065" y="3680857"/>
            <a:chExt cx="4072981" cy="269864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41115D9-6EEB-84DD-C993-8B110ADD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543" y="3688669"/>
              <a:ext cx="3800503" cy="2690832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0A94FB7-BE9E-0ADD-E83F-43043C775653}"/>
                </a:ext>
              </a:extLst>
            </p:cNvPr>
            <p:cNvSpPr/>
            <p:nvPr/>
          </p:nvSpPr>
          <p:spPr>
            <a:xfrm>
              <a:off x="5925065" y="3680857"/>
              <a:ext cx="1785551" cy="823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150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B0F6-3D76-3748-AF97-A4CDEC6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Roughness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D4700-4F45-E4E3-4747-A1DE6788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08" y="3855709"/>
            <a:ext cx="6166022" cy="8612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7F5142-EA9B-F6B4-FEB7-23DF4193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28" y="4821271"/>
            <a:ext cx="4495800" cy="419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9AA925-2F3B-7424-9CC6-74D9F839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28" y="5344705"/>
            <a:ext cx="3028950" cy="8858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0E00EF7-7BEC-AF3E-23D6-0AE9A674C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08" y="1357009"/>
            <a:ext cx="8365524" cy="23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59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B0F6-3D76-3748-AF97-A4CDEC6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Roughness</a:t>
            </a:r>
            <a:endParaRPr lang="zh-CN" altLang="en-US" dirty="0"/>
          </a:p>
        </p:txBody>
      </p:sp>
      <p:pic>
        <p:nvPicPr>
          <p:cNvPr id="3" name="materials_rougher_smoother">
            <a:hlinkClick r:id="" action="ppaction://media"/>
            <a:extLst>
              <a:ext uri="{FF2B5EF4-FFF2-40B4-BE49-F238E27FC236}">
                <a16:creationId xmlns:a16="http://schemas.microsoft.com/office/drawing/2014/main" id="{2BBA7716-5B39-FBE7-B286-0D355AB71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80" y="137717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2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B0F6-3D76-3748-AF97-A4CDEC6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Accurate Normal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6C6DAA-088E-5813-EA58-D2902AE8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4" y="1690688"/>
            <a:ext cx="4107092" cy="3937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C98B15-8664-6676-A6CB-2276708A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368" y="1915941"/>
            <a:ext cx="4248150" cy="1209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A8F1FA-6C05-F58A-82D0-18FBD060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472" y="3350869"/>
            <a:ext cx="48387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4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Overview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29BA2-CA24-4492-BE66-B0FC01F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788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Acceleration</a:t>
            </a:r>
          </a:p>
          <a:p>
            <a:pPr lvl="1"/>
            <a:r>
              <a:rPr lang="en-US" altLang="zh-CN" dirty="0" err="1">
                <a:latin typeface="Linux Biolinum" panose="02000503000000000000" pitchFamily="2" charset="0"/>
              </a:rPr>
              <a:t>PlenOctrees</a:t>
            </a:r>
            <a:endParaRPr lang="en-US" altLang="zh-CN" dirty="0">
              <a:latin typeface="Linux Biolinum" panose="02000503000000000000" pitchFamily="2" charset="0"/>
            </a:endParaRPr>
          </a:p>
          <a:p>
            <a:pPr lvl="1"/>
            <a:r>
              <a:rPr lang="en-US" altLang="zh-CN" dirty="0" err="1">
                <a:latin typeface="Linux Biolinum" panose="02000503000000000000" pitchFamily="2" charset="0"/>
              </a:rPr>
              <a:t>Plenoxel</a:t>
            </a:r>
            <a:endParaRPr lang="en-US" altLang="zh-CN" dirty="0">
              <a:latin typeface="Linux Biolinum" panose="02000503000000000000" pitchFamily="2" charset="0"/>
            </a:endParaRPr>
          </a:p>
          <a:p>
            <a:pPr lvl="1"/>
            <a:r>
              <a:rPr lang="en-US" altLang="zh-CN" dirty="0" err="1">
                <a:latin typeface="Linux Biolinum" panose="02000503000000000000" pitchFamily="2" charset="0"/>
              </a:rPr>
              <a:t>TensoRF</a:t>
            </a:r>
            <a:endParaRPr lang="en-US" altLang="zh-CN" dirty="0">
              <a:latin typeface="Linux Biolinum" panose="02000503000000000000" pitchFamily="2" charset="0"/>
            </a:endParaRPr>
          </a:p>
          <a:p>
            <a:pPr lvl="1"/>
            <a:r>
              <a:rPr lang="en-US" altLang="zh-CN" dirty="0">
                <a:latin typeface="Linux Biolinum" panose="02000503000000000000" pitchFamily="2" charset="0"/>
              </a:rPr>
              <a:t>Instant-NGP</a:t>
            </a:r>
          </a:p>
          <a:p>
            <a:pPr lvl="1"/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Mobile </a:t>
            </a:r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endParaRPr lang="en-US" altLang="zh-CN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cs typeface="Linux Biolinum" panose="02000503000000000000" pitchFamily="2" charset="0"/>
              </a:rPr>
              <a:t> in the Dark</a:t>
            </a: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cs typeface="Linux Biolinum" panose="02000503000000000000" pitchFamily="2" charset="0"/>
              </a:rPr>
              <a:t>Ref-</a:t>
            </a:r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cs typeface="Linux Biolinum" panose="02000503000000000000" pitchFamily="2" charset="0"/>
              </a:rPr>
              <a:t>NeRF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cs typeface="Linux Biolinum" panose="02000503000000000000" pitchFamily="2" charset="0"/>
              </a:rPr>
              <a:t> in the Wild</a:t>
            </a:r>
          </a:p>
          <a:p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  <a:latin typeface="Linux Biolinum" panose="02000503000000000000" pitchFamily="2" charset="0"/>
                <a:cs typeface="Linux Biolinum" panose="02000503000000000000" pitchFamily="2" charset="0"/>
              </a:rPr>
              <a:t>PhasoRF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  <a:p>
            <a:endParaRPr lang="zh-CN" altLang="en-US" sz="2400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85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  <a:cs typeface="Linux Biolinum" panose="02000503000000000000" pitchFamily="2" charset="0"/>
              </a:rPr>
              <a:t>Limitations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About 1–2 days training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About 30 seconds rendering a 800x800 frame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Why so slow?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800×800×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64+ 64+128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150 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Linux Biolinum" panose="02000503000000000000" pitchFamily="2" charset="0"/>
                    <a:cs typeface="Linux Biolinum" panose="02000503000000000000" pitchFamily="2" charset="0"/>
                  </a:rPr>
                  <a:t>millions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  <a:r>
                  <a:rPr lang="en-US" altLang="zh-CN" sz="2400" dirty="0">
                    <a:solidFill>
                      <a:srgbClr val="FFC000"/>
                    </a:solidFill>
                    <a:latin typeface="Linux Biolinum" panose="02000503000000000000" pitchFamily="2" charset="0"/>
                    <a:cs typeface="Linux Biolinum" panose="02000503000000000000" pitchFamily="2" charset="0"/>
                  </a:rPr>
                  <a:t>Deep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  <a:r>
                  <a:rPr lang="en-US" altLang="zh-CN" sz="2400" dirty="0">
                    <a:solidFill>
                      <a:srgbClr val="FFC000"/>
                    </a:solidFill>
                    <a:latin typeface="Linux Biolinum" panose="02000503000000000000" pitchFamily="2" charset="0"/>
                    <a:cs typeface="Linux Biolinum" panose="02000503000000000000" pitchFamily="2" charset="0"/>
                  </a:rPr>
                  <a:t>network</a:t>
                </a:r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  <a:r>
                  <a:rPr lang="en-US" altLang="zh-CN" sz="2400" dirty="0">
                    <a:solidFill>
                      <a:srgbClr val="FFC000"/>
                    </a:solidFill>
                    <a:latin typeface="Linux Biolinum" panose="02000503000000000000" pitchFamily="2" charset="0"/>
                    <a:cs typeface="Linux Biolinum" panose="02000503000000000000" pitchFamily="2" charset="0"/>
                  </a:rPr>
                  <a:t>queries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917EF58-7701-A72F-EE68-7D67DFA9A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846" y="3279839"/>
            <a:ext cx="6762308" cy="30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4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 err="1">
                <a:latin typeface="Linux Biolinum" panose="02000503000000000000" pitchFamily="2" charset="0"/>
                <a:cs typeface="Linux Biolinum" panose="02000503000000000000" pitchFamily="2" charset="0"/>
              </a:rPr>
              <a:t>PlenOctrees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Cache the network output!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𝑧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r>
                  <a:rPr lang="en-US" altLang="zh-CN" sz="2400" dirty="0">
                    <a:latin typeface="Linux Biolinum" panose="02000503000000000000" pitchFamily="2" charset="0"/>
                  </a:rPr>
                  <a:t>Space versus Time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E6E72B7-752C-C05B-DDE0-72BA632E0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8" t="43624" r="1272" b="25338"/>
          <a:stretch/>
        </p:blipFill>
        <p:spPr>
          <a:xfrm>
            <a:off x="838200" y="3657600"/>
            <a:ext cx="10127512" cy="22618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8656A9-0D4A-A282-78C6-F57075A44266}"/>
              </a:ext>
            </a:extLst>
          </p:cNvPr>
          <p:cNvSpPr txBox="1"/>
          <p:nvPr/>
        </p:nvSpPr>
        <p:spPr>
          <a:xfrm>
            <a:off x="684196" y="6338986"/>
            <a:ext cx="6097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PlenOctrees</a:t>
            </a:r>
            <a:r>
              <a:rPr lang="en-US" altLang="zh-CN" sz="1400" dirty="0"/>
              <a:t> for Real-time Rendering of Neural Radiance Fields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549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</a:rPr>
              <a:t>Spherical Harmonic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Cache the 5D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Better solution?</a:t>
                </a: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Real SH functions —— a complete basis of functions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: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𝕊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" panose="02000503000000000000" pitchFamily="2" charset="0"/>
                      </a:rPr>
                      <m:t>ℝ</m:t>
                    </m:r>
                  </m:oMath>
                </a14:m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96C2C7D-179C-8541-7BD6-169016FA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97" y="2710655"/>
            <a:ext cx="4564356" cy="9429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FCB666-7AC3-A25E-04CA-6EE70AF3B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8" t="43624" r="1272" b="25338"/>
          <a:stretch/>
        </p:blipFill>
        <p:spPr>
          <a:xfrm>
            <a:off x="838200" y="3657600"/>
            <a:ext cx="10127512" cy="22618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7287E8-F87A-981F-45E6-CF88DEC2D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223" y="1333560"/>
            <a:ext cx="3012474" cy="5196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B1B3F6-6E7F-E33B-325F-42394BC2B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184" y="1959696"/>
            <a:ext cx="2740228" cy="7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1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AF792-6B10-4866-A273-E6E9EEC4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</p:spPr>
        <p:txBody>
          <a:bodyPr/>
          <a:lstStyle/>
          <a:p>
            <a:r>
              <a:rPr lang="en-US" altLang="zh-CN" dirty="0">
                <a:latin typeface="Linux Biolinum" panose="02000503000000000000" pitchFamily="2" charset="0"/>
              </a:rPr>
              <a:t>Spherical Harmonic</a:t>
            </a:r>
            <a:endParaRPr lang="zh-CN" altLang="en-US" dirty="0">
              <a:latin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Cache the 3D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Linux Biolinum" panose="02000503000000000000" pitchFamily="2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 </a:t>
                </a:r>
              </a:p>
              <a:p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endParaRPr lang="en-US" altLang="zh-CN" sz="24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  <a:p>
                <a:r>
                  <a:rPr lang="en-US" altLang="zh-CN" sz="24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Convert to Octree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Density thresholding</a:t>
                </a:r>
              </a:p>
              <a:p>
                <a:pPr lvl="1"/>
                <a:r>
                  <a:rPr lang="en-US" altLang="zh-CN" sz="2000" dirty="0">
                    <a:latin typeface="Linux Biolinum" panose="02000503000000000000" pitchFamily="2" charset="0"/>
                    <a:cs typeface="Linux Biolinum" panose="02000503000000000000" pitchFamily="2" charset="0"/>
                  </a:rPr>
                  <a:t>Sampling points in non-empty grid &amp; average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Linux Biolinum" panose="02000503000000000000" pitchFamily="2" charset="0"/>
                      </a:rPr>
                      <m:t>𝒌</m:t>
                    </m:r>
                  </m:oMath>
                </a14:m>
                <a:endParaRPr lang="en-US" altLang="zh-CN" sz="2000" dirty="0"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129BA2-CA24-4492-BE66-B0FC01FB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000"/>
                <a:ext cx="10515600" cy="4788000"/>
              </a:xfrm>
              <a:blipFill>
                <a:blip r:embed="rId2"/>
                <a:stretch>
                  <a:fillRect l="-812" t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6C5B13D-279E-1F7B-783F-19ADE198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40" y="1796876"/>
            <a:ext cx="3688238" cy="9321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7F476C-0B3E-3385-2CDD-209ECFC38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8" t="43624" r="1272" b="25338"/>
          <a:stretch/>
        </p:blipFill>
        <p:spPr>
          <a:xfrm>
            <a:off x="838200" y="3948221"/>
            <a:ext cx="10127512" cy="22618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70BE10-E8DF-037E-42ED-EF422F6E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49" y="1254211"/>
            <a:ext cx="3787254" cy="21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57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webextension1.xml><?xml version="1.0" encoding="utf-8"?>
<we:webextension xmlns:we="http://schemas.microsoft.com/office/webextensions/webextension/2010/11" id="{D630F43B-8E5E-412A-B976-7728A9609250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lexyu.net/plenoctrees/demo/?load=https://people.eecs.berkeley.edu/~kanazawa/cachedir/plenoctree_data/lego_cams.draw.npz;https://people.eecs.berkeley.edu/~kanazawa/cachedir/plenoctree_data/lego.npz&amp;hide_layers=1#&quot;,&quot;values&quot;:{},&quot;data&quot;:{&quot;uri&quot;:&quot;alexyu.net/plenoctrees/demo/?load=https://people.eecs.berkeley.edu/~kanazawa/cachedir/plenoctree_data/lego_cams.draw.npz;https://people.eecs.berkeley.edu/~kanazawa/cachedir/plenoctree_data/lego.npz&amp;hide_layers=1#&quot;},&quot;secure&quot;:false}],&quot;name&quot;:&quot;alexyu.net/plenoctrees/demo/?load=https://people.eecs.berkeley.edu/~kanazawa/cachedir/plenoctree_data/lego_cams.draw.npz;https://people.eecs.berkeley.edu/~kanazawa/cachedir/plenoctree_data/lego.npz&amp;hide_layers=1#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Office PowerPoint</Application>
  <PresentationFormat>宽屏</PresentationFormat>
  <Paragraphs>183</Paragraphs>
  <Slides>43</Slides>
  <Notes>14</Notes>
  <HiddenSlides>1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Harding</vt:lpstr>
      <vt:lpstr>Linux Biolinum</vt:lpstr>
      <vt:lpstr>等线</vt:lpstr>
      <vt:lpstr>等线 Light</vt:lpstr>
      <vt:lpstr>Arial</vt:lpstr>
      <vt:lpstr>Cambria</vt:lpstr>
      <vt:lpstr>Cambria Math</vt:lpstr>
      <vt:lpstr>Roboto</vt:lpstr>
      <vt:lpstr>Office 主题​​</vt:lpstr>
      <vt:lpstr>NeRF Variations</vt:lpstr>
      <vt:lpstr>Sampling Strategies</vt:lpstr>
      <vt:lpstr>Limitations</vt:lpstr>
      <vt:lpstr>Limitations</vt:lpstr>
      <vt:lpstr>Overview</vt:lpstr>
      <vt:lpstr>Limitations</vt:lpstr>
      <vt:lpstr>PlenOctrees</vt:lpstr>
      <vt:lpstr>Spherical Harmonic</vt:lpstr>
      <vt:lpstr>Spherical Harmonic</vt:lpstr>
      <vt:lpstr>PlenOctrees</vt:lpstr>
      <vt:lpstr>PlenOctrees</vt:lpstr>
      <vt:lpstr>Plenoxels</vt:lpstr>
      <vt:lpstr>Over-parameterized</vt:lpstr>
      <vt:lpstr>Plenoxels</vt:lpstr>
      <vt:lpstr>PlenOctrees &amp; Plenoxels</vt:lpstr>
      <vt:lpstr>TensoRF</vt:lpstr>
      <vt:lpstr>Tensor decomposition</vt:lpstr>
      <vt:lpstr>Tensor decomposition</vt:lpstr>
      <vt:lpstr>TensoRF</vt:lpstr>
      <vt:lpstr>TensoRF</vt:lpstr>
      <vt:lpstr>TensoRF</vt:lpstr>
      <vt:lpstr>Discovering faster matrix multiplication algorithms with reinforcement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Overview</vt:lpstr>
      <vt:lpstr>NeRF in the Dark: High Dynamic Range View Synthesis from Noisy Raw Images </vt:lpstr>
      <vt:lpstr>Recap: Camera postprocessing pipeline </vt:lpstr>
      <vt:lpstr>Example: Camera postprocessing pipeline </vt:lpstr>
      <vt:lpstr>RawNeRF</vt:lpstr>
      <vt:lpstr>Result</vt:lpstr>
      <vt:lpstr>Loss function</vt:lpstr>
      <vt:lpstr>Loss function</vt:lpstr>
      <vt:lpstr>Result</vt:lpstr>
      <vt:lpstr>Result</vt:lpstr>
      <vt:lpstr>Ref-NeRF: Structured View-Dependent Appearance for Neural Radiance Fields</vt:lpstr>
      <vt:lpstr>Ref-NeRF</vt:lpstr>
      <vt:lpstr>Ref-NeRF</vt:lpstr>
      <vt:lpstr>Roughness</vt:lpstr>
      <vt:lpstr>Roughness</vt:lpstr>
      <vt:lpstr>Accurate Normal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in the Dark: High Dynamic Range View Synthesis from Noisy Raw Images </dc:title>
  <dc:creator>Jiaheng</dc:creator>
  <cp:lastModifiedBy>王 子瑜</cp:lastModifiedBy>
  <cp:revision>4</cp:revision>
  <dcterms:created xsi:type="dcterms:W3CDTF">2022-10-11T05:54:26Z</dcterms:created>
  <dcterms:modified xsi:type="dcterms:W3CDTF">2022-10-11T07:11:24Z</dcterms:modified>
</cp:coreProperties>
</file>